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Bold" charset="1" panose="020B0704020202020204"/>
      <p:regular r:id="rId16"/>
    </p:embeddedFont>
    <p:embeddedFont>
      <p:font typeface="Arial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4F46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7270" y="3409950"/>
            <a:ext cx="1373316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BRSR Carbon Calculator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33762" y="4629150"/>
            <a:ext cx="10420178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One-Click Carbon Reporting for Indian Companies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21010" y="6526410"/>
            <a:ext cx="504568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C7D2FE"/>
                </a:solidFill>
                <a:latin typeface="Arial"/>
                <a:ea typeface="Arial"/>
                <a:cs typeface="Arial"/>
                <a:sym typeface="Arial"/>
              </a:rPr>
              <a:t>Automating SEBI BRSR Compliance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070" y="3693215"/>
            <a:ext cx="11760768" cy="6218506"/>
          </a:xfrm>
          <a:custGeom>
            <a:avLst/>
            <a:gdLst/>
            <a:ahLst/>
            <a:cxnLst/>
            <a:rect r="r" b="b" t="t" l="l"/>
            <a:pathLst>
              <a:path h="6218506" w="11760768">
                <a:moveTo>
                  <a:pt x="0" y="0"/>
                </a:moveTo>
                <a:lnTo>
                  <a:pt x="11760768" y="0"/>
                </a:lnTo>
                <a:lnTo>
                  <a:pt x="11760768" y="6218506"/>
                </a:lnTo>
                <a:lnTo>
                  <a:pt x="0" y="621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070" y="1028700"/>
            <a:ext cx="11760768" cy="2526105"/>
          </a:xfrm>
          <a:custGeom>
            <a:avLst/>
            <a:gdLst/>
            <a:ahLst/>
            <a:cxnLst/>
            <a:rect r="r" b="b" t="t" l="l"/>
            <a:pathLst>
              <a:path h="2526105" w="11760768">
                <a:moveTo>
                  <a:pt x="0" y="0"/>
                </a:moveTo>
                <a:lnTo>
                  <a:pt x="11760768" y="0"/>
                </a:lnTo>
                <a:lnTo>
                  <a:pt x="11760768" y="2526105"/>
                </a:lnTo>
                <a:lnTo>
                  <a:pt x="0" y="252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1" t="-66744" r="0" b="-124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983" y="324252"/>
            <a:ext cx="1279178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  <a:spcBef>
                <a:spcPct val="0"/>
              </a:spcBef>
            </a:pPr>
            <a:r>
              <a:rPr lang="en-US" b="true" sz="24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The 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872978"/>
            <a:ext cx="16764000" cy="1943100"/>
            <a:chOff x="0" y="0"/>
            <a:chExt cx="22352000" cy="2590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52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2336800"/>
                  </a:lnTo>
                  <a:cubicBezTo>
                    <a:pt x="22352000" y="2477135"/>
                    <a:pt x="22238336" y="2590800"/>
                    <a:pt x="22098000" y="2590800"/>
                  </a:cubicBezTo>
                  <a:lnTo>
                    <a:pt x="254000" y="2590800"/>
                  </a:lnTo>
                  <a:cubicBezTo>
                    <a:pt x="113665" y="2590800"/>
                    <a:pt x="0" y="2477135"/>
                    <a:pt x="0" y="2336800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62001" y="2825353"/>
            <a:ext cx="95250" cy="2038350"/>
            <a:chOff x="0" y="0"/>
            <a:chExt cx="127000" cy="2717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3500"/>
              <a:ext cx="127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27000">
                  <a:moveTo>
                    <a:pt x="127000" y="0"/>
                  </a:moveTo>
                  <a:lnTo>
                    <a:pt x="127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62050" y="3177778"/>
            <a:ext cx="819988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The SEBI Mandate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2050" y="3644503"/>
            <a:ext cx="163803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92400E"/>
                </a:solidFill>
                <a:latin typeface="Arial Bold"/>
                <a:ea typeface="Arial Bold"/>
                <a:cs typeface="Arial Bold"/>
                <a:sym typeface="Arial Bold"/>
              </a:rPr>
              <a:t>Top 1000 listed companies</a:t>
            </a:r>
            <a:r>
              <a:rPr lang="en-US" sz="210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 must disclose carbon footprint via BRSR. Plus </a:t>
            </a:r>
            <a:r>
              <a:rPr lang="en-US" sz="2100" b="true">
                <a:solidFill>
                  <a:srgbClr val="92400E"/>
                </a:solidFill>
                <a:latin typeface="Arial Bold"/>
                <a:ea typeface="Arial Bold"/>
                <a:cs typeface="Arial Bold"/>
                <a:sym typeface="Arial Bold"/>
              </a:rPr>
              <a:t>MSMEs supplying to large firms</a:t>
            </a:r>
            <a:r>
              <a:rPr lang="en-US" sz="210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 (Tata, Reliance, etc.) and </a:t>
            </a:r>
            <a:r>
              <a:rPr lang="en-US" sz="2100" b="true">
                <a:solidFill>
                  <a:srgbClr val="92400E"/>
                </a:solidFill>
                <a:latin typeface="Arial Bold"/>
                <a:ea typeface="Arial Bold"/>
                <a:cs typeface="Arial Bold"/>
                <a:sym typeface="Arial Bold"/>
              </a:rPr>
              <a:t>MSMEs exporting internationally</a:t>
            </a:r>
            <a:r>
              <a:rPr lang="en-US" sz="210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 must also report.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2000" y="5082778"/>
            <a:ext cx="16764000" cy="1835944"/>
            <a:chOff x="0" y="0"/>
            <a:chExt cx="22352000" cy="2447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52000" cy="2447925"/>
            </a:xfrm>
            <a:custGeom>
              <a:avLst/>
              <a:gdLst/>
              <a:ahLst/>
              <a:cxnLst/>
              <a:rect r="r" b="b" t="t" l="l"/>
              <a:pathLst>
                <a:path h="2447925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2193925"/>
                  </a:lnTo>
                  <a:cubicBezTo>
                    <a:pt x="22352000" y="2334260"/>
                    <a:pt x="22238336" y="2447925"/>
                    <a:pt x="22098000" y="2447925"/>
                  </a:cubicBezTo>
                  <a:lnTo>
                    <a:pt x="254000" y="2447925"/>
                  </a:lnTo>
                  <a:cubicBezTo>
                    <a:pt x="113665" y="2447925"/>
                    <a:pt x="0" y="2334260"/>
                    <a:pt x="0" y="2193925"/>
                  </a:cubicBezTo>
                  <a:close/>
                </a:path>
              </a:pathLst>
            </a:custGeom>
            <a:solidFill>
              <a:srgbClr val="FEE2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62001" y="5035153"/>
            <a:ext cx="95250" cy="1931194"/>
            <a:chOff x="0" y="0"/>
            <a:chExt cx="127000" cy="25749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63500"/>
              <a:ext cx="127000" cy="2447925"/>
            </a:xfrm>
            <a:custGeom>
              <a:avLst/>
              <a:gdLst/>
              <a:ahLst/>
              <a:cxnLst/>
              <a:rect r="r" b="b" t="t" l="l"/>
              <a:pathLst>
                <a:path h="2447925" w="127000">
                  <a:moveTo>
                    <a:pt x="127000" y="0"/>
                  </a:moveTo>
                  <a:lnTo>
                    <a:pt x="127000" y="2447925"/>
                  </a:lnTo>
                  <a:lnTo>
                    <a:pt x="0" y="244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44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162050" y="5387578"/>
            <a:ext cx="819988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991B1B"/>
                </a:solidFill>
                <a:latin typeface="Arial Bold"/>
                <a:ea typeface="Arial Bold"/>
                <a:cs typeface="Arial Bold"/>
                <a:sym typeface="Arial Bold"/>
              </a:rPr>
              <a:t>Current Issues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2050" y="5863828"/>
            <a:ext cx="80930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 b="true">
                <a:solidFill>
                  <a:srgbClr val="7F1D1D"/>
                </a:solidFill>
                <a:latin typeface="Arial Bold"/>
                <a:ea typeface="Arial Bold"/>
                <a:cs typeface="Arial Bold"/>
                <a:sym typeface="Arial Bold"/>
              </a:rPr>
              <a:t>⏱️ Time:</a:t>
            </a:r>
            <a:r>
              <a:rPr lang="en-US" sz="195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 Weeks of manual 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2050" y="6210300"/>
            <a:ext cx="80930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 b="true">
                <a:solidFill>
                  <a:srgbClr val="7F1D1D"/>
                </a:solidFill>
                <a:latin typeface="Arial Bold"/>
                <a:ea typeface="Arial Bold"/>
                <a:cs typeface="Arial Bold"/>
                <a:sym typeface="Arial Bold"/>
              </a:rPr>
              <a:t>💰 Cost:</a:t>
            </a:r>
            <a:r>
              <a:rPr lang="en-US" sz="195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 ₹50K - ₹5L in consulting fees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6876" y="5863828"/>
            <a:ext cx="80930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 b="true">
                <a:solidFill>
                  <a:srgbClr val="7F1D1D"/>
                </a:solidFill>
                <a:latin typeface="Arial Bold"/>
                <a:ea typeface="Arial Bold"/>
                <a:cs typeface="Arial Bold"/>
                <a:sym typeface="Arial Bold"/>
              </a:rPr>
              <a:t>🎯 Accuracy:</a:t>
            </a:r>
            <a:r>
              <a:rPr lang="en-US" sz="195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 High risk of manual errors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6876" y="6210300"/>
            <a:ext cx="80930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 b="true">
                <a:solidFill>
                  <a:srgbClr val="7F1D1D"/>
                </a:solidFill>
                <a:latin typeface="Arial Bold"/>
                <a:ea typeface="Arial Bold"/>
                <a:cs typeface="Arial Bold"/>
                <a:sym typeface="Arial Bold"/>
              </a:rPr>
              <a:t>📋 Compliance:</a:t>
            </a:r>
            <a:r>
              <a:rPr lang="en-US" sz="1950">
                <a:solidFill>
                  <a:srgbClr val="7F1D1D"/>
                </a:solidFill>
                <a:latin typeface="Arial"/>
                <a:ea typeface="Arial"/>
                <a:cs typeface="Arial"/>
                <a:sym typeface="Arial"/>
              </a:rPr>
              <a:t> Audit failures costly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2000" y="7185422"/>
            <a:ext cx="16764000" cy="1219200"/>
            <a:chOff x="0" y="0"/>
            <a:chExt cx="22352000" cy="1625600"/>
          </a:xfrm>
        </p:grpSpPr>
        <p:sp>
          <p:nvSpPr>
            <p:cNvPr name="Freeform 19" id="19" descr="/tmp/rasterized-gradient-40598c81.png"/>
            <p:cNvSpPr/>
            <p:nvPr/>
          </p:nvSpPr>
          <p:spPr>
            <a:xfrm flipH="false" flipV="false" rot="0">
              <a:off x="0" y="0"/>
              <a:ext cx="22352000" cy="1625600"/>
            </a:xfrm>
            <a:custGeom>
              <a:avLst/>
              <a:gdLst/>
              <a:ahLst/>
              <a:cxnLst/>
              <a:rect r="r" b="b" t="t" l="l"/>
              <a:pathLst>
                <a:path h="1625600" w="22352000">
                  <a:moveTo>
                    <a:pt x="0" y="0"/>
                  </a:moveTo>
                  <a:lnTo>
                    <a:pt x="22352000" y="0"/>
                  </a:lnTo>
                  <a:lnTo>
                    <a:pt x="223520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1" r="0" b="-78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44118" y="7452122"/>
            <a:ext cx="1639976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50M+ Companies Face This Challenge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Our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635448"/>
            <a:ext cx="16764000" cy="2102644"/>
            <a:chOff x="0" y="0"/>
            <a:chExt cx="22352000" cy="2803525"/>
          </a:xfrm>
        </p:grpSpPr>
        <p:sp>
          <p:nvSpPr>
            <p:cNvPr name="Freeform 4" id="4" descr="/tmp/rasterized-gradient-de4f3298.png"/>
            <p:cNvSpPr/>
            <p:nvPr/>
          </p:nvSpPr>
          <p:spPr>
            <a:xfrm flipH="false" flipV="false" rot="0">
              <a:off x="0" y="0"/>
              <a:ext cx="22352000" cy="2803525"/>
            </a:xfrm>
            <a:custGeom>
              <a:avLst/>
              <a:gdLst/>
              <a:ahLst/>
              <a:cxnLst/>
              <a:rect r="r" b="b" t="t" l="l"/>
              <a:pathLst>
                <a:path h="2803525" w="22352000">
                  <a:moveTo>
                    <a:pt x="0" y="0"/>
                  </a:moveTo>
                  <a:lnTo>
                    <a:pt x="22352000" y="0"/>
                  </a:lnTo>
                  <a:lnTo>
                    <a:pt x="22352000" y="2803525"/>
                  </a:lnTo>
                  <a:lnTo>
                    <a:pt x="0" y="2803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3" r="0" b="-28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2980" y="2959298"/>
            <a:ext cx="16322040" cy="124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Transform complex GHG calculations into simple, one-click, audit-ready outputs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2000" y="4966692"/>
            <a:ext cx="5435500" cy="1896666"/>
            <a:chOff x="0" y="0"/>
            <a:chExt cx="7247333" cy="2528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47382" cy="2528824"/>
            </a:xfrm>
            <a:custGeom>
              <a:avLst/>
              <a:gdLst/>
              <a:ahLst/>
              <a:cxnLst/>
              <a:rect r="r" b="b" t="t" l="l"/>
              <a:pathLst>
                <a:path h="2528824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2274824"/>
                  </a:lnTo>
                  <a:cubicBezTo>
                    <a:pt x="7247382" y="2415159"/>
                    <a:pt x="7133717" y="2528824"/>
                    <a:pt x="6993382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EEF2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23900" y="4966692"/>
            <a:ext cx="5511700" cy="76200"/>
            <a:chOff x="0" y="0"/>
            <a:chExt cx="7348933" cy="10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6366F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66800" y="5338167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✓ Automated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800" y="5808464"/>
            <a:ext cx="4922418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All 3 scopes calculated instantly with verified emission factors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26100" y="4966692"/>
            <a:ext cx="5435500" cy="1896666"/>
            <a:chOff x="0" y="0"/>
            <a:chExt cx="7247333" cy="25288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47382" cy="2528824"/>
            </a:xfrm>
            <a:custGeom>
              <a:avLst/>
              <a:gdLst/>
              <a:ahLst/>
              <a:cxnLst/>
              <a:rect r="r" b="b" t="t" l="l"/>
              <a:pathLst>
                <a:path h="2528824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2274824"/>
                  </a:lnTo>
                  <a:cubicBezTo>
                    <a:pt x="7247382" y="2415159"/>
                    <a:pt x="7133717" y="2528824"/>
                    <a:pt x="6993382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D1FA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388000" y="4966692"/>
            <a:ext cx="5511700" cy="76200"/>
            <a:chOff x="0" y="0"/>
            <a:chExt cx="7348933" cy="101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730900" y="5338167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✓ Fast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30900" y="5808464"/>
            <a:ext cx="4922418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20 minutes instead of weeks. 90% time savings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90202" y="4966692"/>
            <a:ext cx="5435500" cy="1896666"/>
            <a:chOff x="0" y="0"/>
            <a:chExt cx="7247333" cy="25288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47382" cy="2528824"/>
            </a:xfrm>
            <a:custGeom>
              <a:avLst/>
              <a:gdLst/>
              <a:ahLst/>
              <a:cxnLst/>
              <a:rect r="r" b="b" t="t" l="l"/>
              <a:pathLst>
                <a:path h="2528824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2274824"/>
                  </a:lnTo>
                  <a:cubicBezTo>
                    <a:pt x="7247382" y="2415159"/>
                    <a:pt x="7133717" y="2528824"/>
                    <a:pt x="6993382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2052102" y="4966692"/>
            <a:ext cx="5511700" cy="76200"/>
            <a:chOff x="0" y="0"/>
            <a:chExt cx="7348933" cy="101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2395002" y="5338167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✓ Affordable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95002" y="5808464"/>
            <a:ext cx="4922418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90% cost reduction vs hiring consultants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62000" y="7091958"/>
            <a:ext cx="5435500" cy="1550194"/>
            <a:chOff x="0" y="0"/>
            <a:chExt cx="7247333" cy="20669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247382" cy="2066925"/>
            </a:xfrm>
            <a:custGeom>
              <a:avLst/>
              <a:gdLst/>
              <a:ahLst/>
              <a:cxnLst/>
              <a:rect r="r" b="b" t="t" l="l"/>
              <a:pathLst>
                <a:path h="2066925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1812925"/>
                  </a:lnTo>
                  <a:cubicBezTo>
                    <a:pt x="7247382" y="1953260"/>
                    <a:pt x="7133717" y="2066925"/>
                    <a:pt x="6993382" y="2066925"/>
                  </a:cubicBezTo>
                  <a:lnTo>
                    <a:pt x="254000" y="2066925"/>
                  </a:lnTo>
                  <a:cubicBezTo>
                    <a:pt x="113665" y="2066925"/>
                    <a:pt x="0" y="1953260"/>
                    <a:pt x="0" y="1812925"/>
                  </a:cubicBezTo>
                  <a:close/>
                </a:path>
              </a:pathLst>
            </a:custGeom>
            <a:solidFill>
              <a:srgbClr val="DBEA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23900" y="7091958"/>
            <a:ext cx="5511700" cy="76200"/>
            <a:chOff x="0" y="0"/>
            <a:chExt cx="7348933" cy="101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066800" y="7463433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1E3A8A"/>
                </a:solidFill>
                <a:latin typeface="Arial Bold"/>
                <a:ea typeface="Arial Bold"/>
                <a:cs typeface="Arial Bold"/>
                <a:sym typeface="Arial Bold"/>
              </a:rPr>
              <a:t>✓ Compliant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6800" y="7933730"/>
            <a:ext cx="4922418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100% SEBI BRSR compliant reports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426100" y="7091958"/>
            <a:ext cx="5435500" cy="1550194"/>
            <a:chOff x="0" y="0"/>
            <a:chExt cx="7247333" cy="20669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247382" cy="2066925"/>
            </a:xfrm>
            <a:custGeom>
              <a:avLst/>
              <a:gdLst/>
              <a:ahLst/>
              <a:cxnLst/>
              <a:rect r="r" b="b" t="t" l="l"/>
              <a:pathLst>
                <a:path h="2066925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1812925"/>
                  </a:lnTo>
                  <a:cubicBezTo>
                    <a:pt x="7247382" y="1953260"/>
                    <a:pt x="7133717" y="2066925"/>
                    <a:pt x="6993382" y="2066925"/>
                  </a:cubicBezTo>
                  <a:lnTo>
                    <a:pt x="254000" y="2066925"/>
                  </a:lnTo>
                  <a:cubicBezTo>
                    <a:pt x="113665" y="2066925"/>
                    <a:pt x="0" y="1953260"/>
                    <a:pt x="0" y="1812925"/>
                  </a:cubicBezTo>
                  <a:close/>
                </a:path>
              </a:pathLst>
            </a:custGeom>
            <a:solidFill>
              <a:srgbClr val="FCE7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6388000" y="7091958"/>
            <a:ext cx="5511700" cy="76200"/>
            <a:chOff x="0" y="0"/>
            <a:chExt cx="7348933" cy="101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C48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6730900" y="7463433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831843"/>
                </a:solidFill>
                <a:latin typeface="Arial Bold"/>
                <a:ea typeface="Arial Bold"/>
                <a:cs typeface="Arial Bold"/>
                <a:sym typeface="Arial Bold"/>
              </a:rPr>
              <a:t>✓ Audit-Ready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30900" y="7933730"/>
            <a:ext cx="4922418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F1239"/>
                </a:solidFill>
                <a:latin typeface="Arial"/>
                <a:ea typeface="Arial"/>
                <a:cs typeface="Arial"/>
                <a:sym typeface="Arial"/>
              </a:rPr>
              <a:t>Verified calculations, complete audit trail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090202" y="7091958"/>
            <a:ext cx="5435500" cy="1550194"/>
            <a:chOff x="0" y="0"/>
            <a:chExt cx="7247333" cy="206692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247382" cy="2066925"/>
            </a:xfrm>
            <a:custGeom>
              <a:avLst/>
              <a:gdLst/>
              <a:ahLst/>
              <a:cxnLst/>
              <a:rect r="r" b="b" t="t" l="l"/>
              <a:pathLst>
                <a:path h="2066925" w="7247382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93382" y="0"/>
                  </a:lnTo>
                  <a:cubicBezTo>
                    <a:pt x="7133717" y="0"/>
                    <a:pt x="7247382" y="113665"/>
                    <a:pt x="7247382" y="254000"/>
                  </a:cubicBezTo>
                  <a:lnTo>
                    <a:pt x="7247382" y="1812925"/>
                  </a:lnTo>
                  <a:cubicBezTo>
                    <a:pt x="7247382" y="1953260"/>
                    <a:pt x="7133717" y="2066925"/>
                    <a:pt x="6993382" y="2066925"/>
                  </a:cubicBezTo>
                  <a:lnTo>
                    <a:pt x="254000" y="2066925"/>
                  </a:lnTo>
                  <a:cubicBezTo>
                    <a:pt x="113665" y="2066925"/>
                    <a:pt x="0" y="1953260"/>
                    <a:pt x="0" y="1812925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2052102" y="7091958"/>
            <a:ext cx="5511700" cy="76200"/>
            <a:chOff x="0" y="0"/>
            <a:chExt cx="7348933" cy="101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0800" y="0"/>
              <a:ext cx="7247382" cy="101600"/>
            </a:xfrm>
            <a:custGeom>
              <a:avLst/>
              <a:gdLst/>
              <a:ahLst/>
              <a:cxnLst/>
              <a:rect r="r" b="b" t="t" l="l"/>
              <a:pathLst>
                <a:path h="101600" w="7247382">
                  <a:moveTo>
                    <a:pt x="0" y="0"/>
                  </a:moveTo>
                  <a:lnTo>
                    <a:pt x="7247382" y="0"/>
                  </a:lnTo>
                  <a:lnTo>
                    <a:pt x="7247382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6366F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12395002" y="7463433"/>
            <a:ext cx="492241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✓ Scalable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95002" y="7933730"/>
            <a:ext cx="4922418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Works for MSMEs to large corporations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1204798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How It Works: 3 Simple Steps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057400"/>
            <a:ext cx="5384900" cy="7086600"/>
            <a:chOff x="0" y="0"/>
            <a:chExt cx="7179867" cy="9448800"/>
          </a:xfrm>
        </p:grpSpPr>
        <p:sp>
          <p:nvSpPr>
            <p:cNvPr name="Freeform 4" id="4" descr="/tmp/rasterized-gradient-1c957c2d.png"/>
            <p:cNvSpPr/>
            <p:nvPr/>
          </p:nvSpPr>
          <p:spPr>
            <a:xfrm flipH="false" flipV="false" rot="0">
              <a:off x="0" y="0"/>
              <a:ext cx="7179818" cy="9448800"/>
            </a:xfrm>
            <a:custGeom>
              <a:avLst/>
              <a:gdLst/>
              <a:ahLst/>
              <a:cxnLst/>
              <a:rect r="r" b="b" t="t" l="l"/>
              <a:pathLst>
                <a:path h="9448800" w="7179818">
                  <a:moveTo>
                    <a:pt x="0" y="0"/>
                  </a:moveTo>
                  <a:lnTo>
                    <a:pt x="7179818" y="0"/>
                  </a:lnTo>
                  <a:lnTo>
                    <a:pt x="7179818" y="9448800"/>
                  </a:lnTo>
                  <a:lnTo>
                    <a:pt x="0" y="944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8" t="0" r="-5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38250" y="2438400"/>
            <a:ext cx="762000" cy="762000"/>
            <a:chOff x="0" y="0"/>
            <a:chExt cx="1016000" cy="10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6000" cy="1016000"/>
            </a:xfrm>
            <a:custGeom>
              <a:avLst/>
              <a:gdLst/>
              <a:ahLst/>
              <a:cxnLst/>
              <a:rect r="r" b="b" t="t" l="l"/>
              <a:pathLst>
                <a:path h="1016000" w="1016000">
                  <a:moveTo>
                    <a:pt x="0" y="508000"/>
                  </a:moveTo>
                  <a:cubicBezTo>
                    <a:pt x="0" y="227457"/>
                    <a:pt x="227457" y="0"/>
                    <a:pt x="508000" y="0"/>
                  </a:cubicBezTo>
                  <a:cubicBezTo>
                    <a:pt x="788543" y="0"/>
                    <a:pt x="1016000" y="227457"/>
                    <a:pt x="1016000" y="508000"/>
                  </a:cubicBezTo>
                  <a:cubicBezTo>
                    <a:pt x="1016000" y="788543"/>
                    <a:pt x="788543" y="1016000"/>
                    <a:pt x="508000" y="1016000"/>
                  </a:cubicBezTo>
                  <a:cubicBezTo>
                    <a:pt x="227457" y="1016000"/>
                    <a:pt x="0" y="788543"/>
                    <a:pt x="0" y="508000"/>
                  </a:cubicBezTo>
                  <a:close/>
                </a:path>
              </a:pathLst>
            </a:custGeom>
            <a:solidFill>
              <a:srgbClr val="4F46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513284" y="2476500"/>
            <a:ext cx="2161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8250" y="3400425"/>
            <a:ext cx="2331720" cy="41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30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Input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250" y="3957043"/>
            <a:ext cx="4618202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Enter fuel, electricity, and travel data from your bills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3975" y="6896100"/>
            <a:ext cx="4441925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6366F1"/>
                </a:solidFill>
                <a:latin typeface="Arial"/>
                <a:ea typeface="Arial"/>
                <a:cs typeface="Arial"/>
                <a:sym typeface="Arial"/>
              </a:rPr>
              <a:t>Diesel/Petrol (liters)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6366F1"/>
                </a:solidFill>
                <a:latin typeface="Arial"/>
                <a:ea typeface="Arial"/>
                <a:cs typeface="Arial"/>
                <a:sym typeface="Arial"/>
              </a:rPr>
              <a:t>Electricity (kWh)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6366F1"/>
                </a:solidFill>
                <a:latin typeface="Arial"/>
                <a:ea typeface="Arial"/>
                <a:cs typeface="Arial"/>
                <a:sym typeface="Arial"/>
              </a:rPr>
              <a:t>Travel (km)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51700" y="2057400"/>
            <a:ext cx="5384900" cy="7086600"/>
            <a:chOff x="0" y="0"/>
            <a:chExt cx="7179867" cy="9448800"/>
          </a:xfrm>
        </p:grpSpPr>
        <p:sp>
          <p:nvSpPr>
            <p:cNvPr name="Freeform 12" id="12" descr="/tmp/rasterized-gradient-ecaa3018.png"/>
            <p:cNvSpPr/>
            <p:nvPr/>
          </p:nvSpPr>
          <p:spPr>
            <a:xfrm flipH="false" flipV="false" rot="0">
              <a:off x="0" y="0"/>
              <a:ext cx="7179818" cy="9448800"/>
            </a:xfrm>
            <a:custGeom>
              <a:avLst/>
              <a:gdLst/>
              <a:ahLst/>
              <a:cxnLst/>
              <a:rect r="r" b="b" t="t" l="l"/>
              <a:pathLst>
                <a:path h="9448800" w="7179818">
                  <a:moveTo>
                    <a:pt x="0" y="0"/>
                  </a:moveTo>
                  <a:lnTo>
                    <a:pt x="7179818" y="0"/>
                  </a:lnTo>
                  <a:lnTo>
                    <a:pt x="7179818" y="9448800"/>
                  </a:lnTo>
                  <a:lnTo>
                    <a:pt x="0" y="944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4" t="0" r="-23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27950" y="2438400"/>
            <a:ext cx="762000" cy="762000"/>
            <a:chOff x="0" y="0"/>
            <a:chExt cx="1016000" cy="10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6000" cy="1016000"/>
            </a:xfrm>
            <a:custGeom>
              <a:avLst/>
              <a:gdLst/>
              <a:ahLst/>
              <a:cxnLst/>
              <a:rect r="r" b="b" t="t" l="l"/>
              <a:pathLst>
                <a:path h="1016000" w="1016000">
                  <a:moveTo>
                    <a:pt x="0" y="508000"/>
                  </a:moveTo>
                  <a:cubicBezTo>
                    <a:pt x="0" y="227457"/>
                    <a:pt x="227457" y="0"/>
                    <a:pt x="508000" y="0"/>
                  </a:cubicBezTo>
                  <a:cubicBezTo>
                    <a:pt x="788543" y="0"/>
                    <a:pt x="1016000" y="227457"/>
                    <a:pt x="1016000" y="508000"/>
                  </a:cubicBezTo>
                  <a:cubicBezTo>
                    <a:pt x="1016000" y="788543"/>
                    <a:pt x="788543" y="1016000"/>
                    <a:pt x="508000" y="1016000"/>
                  </a:cubicBezTo>
                  <a:cubicBezTo>
                    <a:pt x="227457" y="1016000"/>
                    <a:pt x="0" y="788543"/>
                    <a:pt x="0" y="508000"/>
                  </a:cubicBez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7202984" y="2476500"/>
            <a:ext cx="2161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27950" y="3400425"/>
            <a:ext cx="2331720" cy="41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30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Calculate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27950" y="3957043"/>
            <a:ext cx="4618202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System uses verified emission factors to calculate total CO₂e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7950" y="8385870"/>
            <a:ext cx="4618202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10B981"/>
                </a:solidFill>
                <a:latin typeface="Arial Bold"/>
                <a:ea typeface="Arial Bold"/>
                <a:cs typeface="Arial Bold"/>
                <a:sym typeface="Arial Bold"/>
              </a:rPr>
              <a:t>Activity × Factor = CO₂e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41398" y="2057400"/>
            <a:ext cx="5384900" cy="7086600"/>
            <a:chOff x="0" y="0"/>
            <a:chExt cx="7179867" cy="9448800"/>
          </a:xfrm>
        </p:grpSpPr>
        <p:sp>
          <p:nvSpPr>
            <p:cNvPr name="Freeform 20" id="20" descr="/tmp/rasterized-gradient-5e3bcf3c.png"/>
            <p:cNvSpPr/>
            <p:nvPr/>
          </p:nvSpPr>
          <p:spPr>
            <a:xfrm flipH="false" flipV="false" rot="0">
              <a:off x="0" y="0"/>
              <a:ext cx="7179818" cy="9448800"/>
            </a:xfrm>
            <a:custGeom>
              <a:avLst/>
              <a:gdLst/>
              <a:ahLst/>
              <a:cxnLst/>
              <a:rect r="r" b="b" t="t" l="l"/>
              <a:pathLst>
                <a:path h="9448800" w="7179818">
                  <a:moveTo>
                    <a:pt x="0" y="0"/>
                  </a:moveTo>
                  <a:lnTo>
                    <a:pt x="7179818" y="0"/>
                  </a:lnTo>
                  <a:lnTo>
                    <a:pt x="7179818" y="9448800"/>
                  </a:lnTo>
                  <a:lnTo>
                    <a:pt x="0" y="944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4" t="0" r="-235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617648" y="2438400"/>
            <a:ext cx="762000" cy="762000"/>
            <a:chOff x="0" y="0"/>
            <a:chExt cx="1016000" cy="101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6000" cy="1016000"/>
            </a:xfrm>
            <a:custGeom>
              <a:avLst/>
              <a:gdLst/>
              <a:ahLst/>
              <a:cxnLst/>
              <a:rect r="r" b="b" t="t" l="l"/>
              <a:pathLst>
                <a:path h="1016000" w="1016000">
                  <a:moveTo>
                    <a:pt x="0" y="508000"/>
                  </a:moveTo>
                  <a:cubicBezTo>
                    <a:pt x="0" y="227457"/>
                    <a:pt x="227457" y="0"/>
                    <a:pt x="508000" y="0"/>
                  </a:cubicBezTo>
                  <a:cubicBezTo>
                    <a:pt x="788543" y="0"/>
                    <a:pt x="1016000" y="227457"/>
                    <a:pt x="1016000" y="508000"/>
                  </a:cubicBezTo>
                  <a:cubicBezTo>
                    <a:pt x="1016000" y="788543"/>
                    <a:pt x="788543" y="1016000"/>
                    <a:pt x="508000" y="1016000"/>
                  </a:cubicBezTo>
                  <a:cubicBezTo>
                    <a:pt x="227457" y="1016000"/>
                    <a:pt x="0" y="788543"/>
                    <a:pt x="0" y="508000"/>
                  </a:cubicBez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2892682" y="2476500"/>
            <a:ext cx="2161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17648" y="3400425"/>
            <a:ext cx="2331720" cy="41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30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Get Report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7648" y="3957043"/>
            <a:ext cx="4618202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Download SEBI BRSR-compliant PDF and Excel reports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03373" y="7505700"/>
            <a:ext cx="444192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F59E0B"/>
                </a:solidFill>
                <a:latin typeface="Arial"/>
                <a:ea typeface="Arial"/>
                <a:cs typeface="Arial"/>
                <a:sym typeface="Arial"/>
              </a:rPr>
              <a:t>Audit-ready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F59E0B"/>
                </a:solidFill>
                <a:latin typeface="Arial"/>
                <a:ea typeface="Arial"/>
                <a:cs typeface="Arial"/>
                <a:sym typeface="Arial"/>
              </a:rPr>
              <a:t>Submit to SEBI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Market Opportunity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128540"/>
            <a:ext cx="16764000" cy="2064842"/>
            <a:chOff x="0" y="0"/>
            <a:chExt cx="22352000" cy="2753123"/>
          </a:xfrm>
        </p:grpSpPr>
        <p:sp>
          <p:nvSpPr>
            <p:cNvPr name="Freeform 4" id="4" descr="/tmp/rasterized-gradient-c998705d.png"/>
            <p:cNvSpPr/>
            <p:nvPr/>
          </p:nvSpPr>
          <p:spPr>
            <a:xfrm flipH="false" flipV="false" rot="0">
              <a:off x="0" y="0"/>
              <a:ext cx="22352000" cy="2753106"/>
            </a:xfrm>
            <a:custGeom>
              <a:avLst/>
              <a:gdLst/>
              <a:ahLst/>
              <a:cxnLst/>
              <a:rect r="r" b="b" t="t" l="l"/>
              <a:pathLst>
                <a:path h="2753106" w="22352000">
                  <a:moveTo>
                    <a:pt x="0" y="0"/>
                  </a:moveTo>
                  <a:lnTo>
                    <a:pt x="22352000" y="0"/>
                  </a:lnTo>
                  <a:lnTo>
                    <a:pt x="22352000" y="2753106"/>
                  </a:lnTo>
                  <a:lnTo>
                    <a:pt x="0" y="275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42" r="0" b="-74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2980" y="2395240"/>
            <a:ext cx="16322040" cy="96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₹500+ Crore Market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980" y="3391495"/>
            <a:ext cx="16322040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Consulting fees we're replacing with software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2000" y="4460082"/>
            <a:ext cx="5410200" cy="2643486"/>
            <a:chOff x="0" y="0"/>
            <a:chExt cx="7213600" cy="3524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36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3270631"/>
                  </a:lnTo>
                  <a:cubicBezTo>
                    <a:pt x="7213600" y="3410966"/>
                    <a:pt x="7099935" y="3524631"/>
                    <a:pt x="6959600" y="3524631"/>
                  </a:cubicBezTo>
                  <a:lnTo>
                    <a:pt x="254000" y="3524631"/>
                  </a:lnTo>
                  <a:cubicBezTo>
                    <a:pt x="113665" y="3524631"/>
                    <a:pt x="0" y="3410966"/>
                    <a:pt x="0" y="3270631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62001" y="4412457"/>
            <a:ext cx="95250" cy="2738736"/>
            <a:chOff x="0" y="0"/>
            <a:chExt cx="127000" cy="3651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3500"/>
              <a:ext cx="1270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127000">
                  <a:moveTo>
                    <a:pt x="127000" y="0"/>
                  </a:moveTo>
                  <a:lnTo>
                    <a:pt x="127000" y="3524631"/>
                  </a:lnTo>
                  <a:lnTo>
                    <a:pt x="0" y="3524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200150" y="4802982"/>
            <a:ext cx="400278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1,000 Listed Companies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150" y="5279232"/>
            <a:ext cx="47217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SEBI mandatory reporting requirement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150" y="6276976"/>
            <a:ext cx="472173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59E0B"/>
                </a:solidFill>
                <a:latin typeface="Arial Bold"/>
                <a:ea typeface="Arial Bold"/>
                <a:cs typeface="Arial Bold"/>
                <a:sym typeface="Arial Bold"/>
              </a:rPr>
              <a:t>100% Compliance Required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38900" y="4460082"/>
            <a:ext cx="5410200" cy="2643486"/>
            <a:chOff x="0" y="0"/>
            <a:chExt cx="7213600" cy="3524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136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3270631"/>
                  </a:lnTo>
                  <a:cubicBezTo>
                    <a:pt x="7213600" y="3410966"/>
                    <a:pt x="7099935" y="3524631"/>
                    <a:pt x="6959600" y="3524631"/>
                  </a:cubicBezTo>
                  <a:lnTo>
                    <a:pt x="254000" y="3524631"/>
                  </a:lnTo>
                  <a:cubicBezTo>
                    <a:pt x="113665" y="3524631"/>
                    <a:pt x="0" y="3410966"/>
                    <a:pt x="0" y="3270631"/>
                  </a:cubicBezTo>
                  <a:close/>
                </a:path>
              </a:pathLst>
            </a:custGeom>
            <a:solidFill>
              <a:srgbClr val="DBEA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438901" y="4412457"/>
            <a:ext cx="95250" cy="2738736"/>
            <a:chOff x="0" y="0"/>
            <a:chExt cx="127000" cy="36516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63500"/>
              <a:ext cx="1270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127000">
                  <a:moveTo>
                    <a:pt x="127000" y="0"/>
                  </a:moveTo>
                  <a:lnTo>
                    <a:pt x="127000" y="3524631"/>
                  </a:lnTo>
                  <a:lnTo>
                    <a:pt x="0" y="3524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877050" y="4802982"/>
            <a:ext cx="307009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1E3A8A"/>
                </a:solidFill>
                <a:latin typeface="Arial Bold"/>
                <a:ea typeface="Arial Bold"/>
                <a:cs typeface="Arial Bold"/>
                <a:sym typeface="Arial Bold"/>
              </a:rPr>
              <a:t>MSMEs: Suppliers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77050" y="5279232"/>
            <a:ext cx="4721734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Companies supplying to Tata, Reliance, large corporations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77050" y="6276976"/>
            <a:ext cx="472173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3B82F6"/>
                </a:solidFill>
                <a:latin typeface="Arial Bold"/>
                <a:ea typeface="Arial Bold"/>
                <a:cs typeface="Arial Bold"/>
                <a:sym typeface="Arial Bold"/>
              </a:rPr>
              <a:t>Supply Chain Pressure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115800" y="4460082"/>
            <a:ext cx="5410200" cy="2643486"/>
            <a:chOff x="0" y="0"/>
            <a:chExt cx="7213600" cy="3524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136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3270631"/>
                  </a:lnTo>
                  <a:cubicBezTo>
                    <a:pt x="7213600" y="3410966"/>
                    <a:pt x="7099935" y="3524631"/>
                    <a:pt x="6959600" y="3524631"/>
                  </a:cubicBezTo>
                  <a:lnTo>
                    <a:pt x="254000" y="3524631"/>
                  </a:lnTo>
                  <a:cubicBezTo>
                    <a:pt x="113665" y="3524631"/>
                    <a:pt x="0" y="3410966"/>
                    <a:pt x="0" y="3270631"/>
                  </a:cubicBezTo>
                  <a:close/>
                </a:path>
              </a:pathLst>
            </a:custGeom>
            <a:solidFill>
              <a:srgbClr val="D1FA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2115801" y="4412457"/>
            <a:ext cx="95250" cy="2738736"/>
            <a:chOff x="0" y="0"/>
            <a:chExt cx="127000" cy="3651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63500"/>
              <a:ext cx="127000" cy="3524631"/>
            </a:xfrm>
            <a:custGeom>
              <a:avLst/>
              <a:gdLst/>
              <a:ahLst/>
              <a:cxnLst/>
              <a:rect r="r" b="b" t="t" l="l"/>
              <a:pathLst>
                <a:path h="3524631" w="127000">
                  <a:moveTo>
                    <a:pt x="127000" y="0"/>
                  </a:moveTo>
                  <a:lnTo>
                    <a:pt x="127000" y="3524631"/>
                  </a:lnTo>
                  <a:lnTo>
                    <a:pt x="0" y="3524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2553950" y="4802982"/>
            <a:ext cx="310896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MSMEs: Exporters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53950" y="5279232"/>
            <a:ext cx="4721734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Companies exporting to international markets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53950" y="6276976"/>
            <a:ext cx="472173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B981"/>
                </a:solidFill>
                <a:latin typeface="Arial Bold"/>
                <a:ea typeface="Arial Bold"/>
                <a:cs typeface="Arial Bold"/>
                <a:sym typeface="Arial Bold"/>
              </a:rPr>
              <a:t>Global Compliance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2000" y="7370266"/>
            <a:ext cx="5410200" cy="1778794"/>
            <a:chOff x="0" y="0"/>
            <a:chExt cx="7213600" cy="2371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13600" cy="2371725"/>
            </a:xfrm>
            <a:custGeom>
              <a:avLst/>
              <a:gdLst/>
              <a:ahLst/>
              <a:cxnLst/>
              <a:rect r="r" b="b" t="t" l="l"/>
              <a:pathLst>
                <a:path h="2371725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2117725"/>
                  </a:lnTo>
                  <a:cubicBezTo>
                    <a:pt x="7213600" y="2258060"/>
                    <a:pt x="7099935" y="2371725"/>
                    <a:pt x="6959600" y="2371725"/>
                  </a:cubicBezTo>
                  <a:lnTo>
                    <a:pt x="254000" y="2371725"/>
                  </a:lnTo>
                  <a:cubicBezTo>
                    <a:pt x="113665" y="2371725"/>
                    <a:pt x="0" y="2258060"/>
                    <a:pt x="0" y="2117725"/>
                  </a:cubicBezTo>
                  <a:close/>
                </a:path>
              </a:pathLst>
            </a:custGeom>
            <a:solidFill>
              <a:srgbClr val="F3F4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018794" y="7579816"/>
            <a:ext cx="4896612" cy="84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50M+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794" y="8440638"/>
            <a:ext cx="48966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Total MSMEs in India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438900" y="7370266"/>
            <a:ext cx="5410200" cy="1778794"/>
            <a:chOff x="0" y="0"/>
            <a:chExt cx="7213600" cy="23717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213600" cy="2371725"/>
            </a:xfrm>
            <a:custGeom>
              <a:avLst/>
              <a:gdLst/>
              <a:ahLst/>
              <a:cxnLst/>
              <a:rect r="r" b="b" t="t" l="l"/>
              <a:pathLst>
                <a:path h="2371725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2117725"/>
                  </a:lnTo>
                  <a:cubicBezTo>
                    <a:pt x="7213600" y="2258060"/>
                    <a:pt x="7099935" y="2371725"/>
                    <a:pt x="6959600" y="2371725"/>
                  </a:cubicBezTo>
                  <a:lnTo>
                    <a:pt x="254000" y="2371725"/>
                  </a:lnTo>
                  <a:cubicBezTo>
                    <a:pt x="113665" y="2371725"/>
                    <a:pt x="0" y="2258060"/>
                    <a:pt x="0" y="2117725"/>
                  </a:cubicBezTo>
                  <a:close/>
                </a:path>
              </a:pathLst>
            </a:custGeom>
            <a:solidFill>
              <a:srgbClr val="F3F4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6695694" y="7579816"/>
            <a:ext cx="4896612" cy="84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10B981"/>
                </a:solidFill>
                <a:latin typeface="Arial Bold"/>
                <a:ea typeface="Arial Bold"/>
                <a:cs typeface="Arial Bold"/>
                <a:sym typeface="Arial Bold"/>
              </a:rPr>
              <a:t>Growing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95694" y="8440638"/>
            <a:ext cx="48966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ESG mandate expanding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115800" y="7370266"/>
            <a:ext cx="5410200" cy="1778794"/>
            <a:chOff x="0" y="0"/>
            <a:chExt cx="7213600" cy="237172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213600" cy="2371725"/>
            </a:xfrm>
            <a:custGeom>
              <a:avLst/>
              <a:gdLst/>
              <a:ahLst/>
              <a:cxnLst/>
              <a:rect r="r" b="b" t="t" l="l"/>
              <a:pathLst>
                <a:path h="2371725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2117725"/>
                  </a:lnTo>
                  <a:cubicBezTo>
                    <a:pt x="7213600" y="2258060"/>
                    <a:pt x="7099935" y="2371725"/>
                    <a:pt x="6959600" y="2371725"/>
                  </a:cubicBezTo>
                  <a:lnTo>
                    <a:pt x="254000" y="2371725"/>
                  </a:lnTo>
                  <a:cubicBezTo>
                    <a:pt x="113665" y="2371725"/>
                    <a:pt x="0" y="2258060"/>
                    <a:pt x="0" y="2117725"/>
                  </a:cubicBezTo>
                  <a:close/>
                </a:path>
              </a:pathLst>
            </a:custGeom>
            <a:solidFill>
              <a:srgbClr val="F3F4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12372594" y="7579816"/>
            <a:ext cx="4896612" cy="84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59E0B"/>
                </a:solidFill>
                <a:latin typeface="Arial Bold"/>
                <a:ea typeface="Arial Bold"/>
                <a:cs typeface="Arial Bold"/>
                <a:sym typeface="Arial Bold"/>
              </a:rPr>
              <a:t>Urgent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2594" y="8440638"/>
            <a:ext cx="489661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Immediate compliance need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Why We Win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288382"/>
            <a:ext cx="8267700" cy="1896666"/>
            <a:chOff x="0" y="0"/>
            <a:chExt cx="11023600" cy="25288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23600" cy="2528824"/>
            </a:xfrm>
            <a:custGeom>
              <a:avLst/>
              <a:gdLst/>
              <a:ahLst/>
              <a:cxnLst/>
              <a:rect r="r" b="b" t="t" l="l"/>
              <a:pathLst>
                <a:path h="2528824" w="1102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69600" y="0"/>
                  </a:lnTo>
                  <a:cubicBezTo>
                    <a:pt x="10909935" y="0"/>
                    <a:pt x="11023600" y="113665"/>
                    <a:pt x="11023600" y="254000"/>
                  </a:cubicBezTo>
                  <a:lnTo>
                    <a:pt x="11023600" y="2274824"/>
                  </a:lnTo>
                  <a:cubicBezTo>
                    <a:pt x="11023600" y="2415159"/>
                    <a:pt x="10909935" y="2528824"/>
                    <a:pt x="10769600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EEF2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23900" y="2288382"/>
            <a:ext cx="8343900" cy="76200"/>
            <a:chOff x="0" y="0"/>
            <a:chExt cx="11125200" cy="10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0"/>
              <a:ext cx="11023600" cy="101600"/>
            </a:xfrm>
            <a:custGeom>
              <a:avLst/>
              <a:gdLst/>
              <a:ahLst/>
              <a:cxnLst/>
              <a:rect r="r" b="b" t="t" l="l"/>
              <a:pathLst>
                <a:path h="101600" w="11023600">
                  <a:moveTo>
                    <a:pt x="0" y="0"/>
                  </a:moveTo>
                  <a:lnTo>
                    <a:pt x="11023600" y="0"/>
                  </a:lnTo>
                  <a:lnTo>
                    <a:pt x="11023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4F46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66800" y="2659857"/>
            <a:ext cx="7811262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✓ Technical Feasibility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3130154"/>
            <a:ext cx="7811262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Robust, cloud-native architecture. Verified, rule-based logic guarantees audit-grade accuracy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58300" y="2288382"/>
            <a:ext cx="8267700" cy="1896666"/>
            <a:chOff x="0" y="0"/>
            <a:chExt cx="11023600" cy="25288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23600" cy="2528824"/>
            </a:xfrm>
            <a:custGeom>
              <a:avLst/>
              <a:gdLst/>
              <a:ahLst/>
              <a:cxnLst/>
              <a:rect r="r" b="b" t="t" l="l"/>
              <a:pathLst>
                <a:path h="2528824" w="1102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69600" y="0"/>
                  </a:lnTo>
                  <a:cubicBezTo>
                    <a:pt x="10909935" y="0"/>
                    <a:pt x="11023600" y="113665"/>
                    <a:pt x="11023600" y="254000"/>
                  </a:cubicBezTo>
                  <a:lnTo>
                    <a:pt x="11023600" y="2274824"/>
                  </a:lnTo>
                  <a:cubicBezTo>
                    <a:pt x="11023600" y="2415159"/>
                    <a:pt x="10909935" y="2528824"/>
                    <a:pt x="10769600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220200" y="2288382"/>
            <a:ext cx="8343900" cy="76200"/>
            <a:chOff x="0" y="0"/>
            <a:chExt cx="11125200" cy="10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0"/>
              <a:ext cx="11023600" cy="101600"/>
            </a:xfrm>
            <a:custGeom>
              <a:avLst/>
              <a:gdLst/>
              <a:ahLst/>
              <a:cxnLst/>
              <a:rect r="r" b="b" t="t" l="l"/>
              <a:pathLst>
                <a:path h="101600" w="11023600">
                  <a:moveTo>
                    <a:pt x="0" y="0"/>
                  </a:moveTo>
                  <a:lnTo>
                    <a:pt x="11023600" y="0"/>
                  </a:lnTo>
                  <a:lnTo>
                    <a:pt x="11023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563100" y="2659857"/>
            <a:ext cx="7811262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✓ Economic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3100" y="3130154"/>
            <a:ext cx="7811262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90% cost reduction. Low-cost model viable for MSMEs, effective for large corporations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2000" y="4413646"/>
            <a:ext cx="8267700" cy="1896666"/>
            <a:chOff x="0" y="0"/>
            <a:chExt cx="11023600" cy="25288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23600" cy="2528824"/>
            </a:xfrm>
            <a:custGeom>
              <a:avLst/>
              <a:gdLst/>
              <a:ahLst/>
              <a:cxnLst/>
              <a:rect r="r" b="b" t="t" l="l"/>
              <a:pathLst>
                <a:path h="2528824" w="1102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69600" y="0"/>
                  </a:lnTo>
                  <a:cubicBezTo>
                    <a:pt x="10909935" y="0"/>
                    <a:pt x="11023600" y="113665"/>
                    <a:pt x="11023600" y="254000"/>
                  </a:cubicBezTo>
                  <a:lnTo>
                    <a:pt x="11023600" y="2274824"/>
                  </a:lnTo>
                  <a:cubicBezTo>
                    <a:pt x="11023600" y="2415159"/>
                    <a:pt x="10909935" y="2528824"/>
                    <a:pt x="10769600" y="2528824"/>
                  </a:cubicBezTo>
                  <a:lnTo>
                    <a:pt x="254000" y="2528824"/>
                  </a:lnTo>
                  <a:cubicBezTo>
                    <a:pt x="113665" y="2528824"/>
                    <a:pt x="0" y="2415159"/>
                    <a:pt x="0" y="2274824"/>
                  </a:cubicBezTo>
                  <a:close/>
                </a:path>
              </a:pathLst>
            </a:custGeom>
            <a:solidFill>
              <a:srgbClr val="D1FA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723900" y="4413646"/>
            <a:ext cx="8343900" cy="76200"/>
            <a:chOff x="0" y="0"/>
            <a:chExt cx="11125200" cy="101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0"/>
              <a:ext cx="11023600" cy="101600"/>
            </a:xfrm>
            <a:custGeom>
              <a:avLst/>
              <a:gdLst/>
              <a:ahLst/>
              <a:cxnLst/>
              <a:rect r="r" b="b" t="t" l="l"/>
              <a:pathLst>
                <a:path h="101600" w="11023600">
                  <a:moveTo>
                    <a:pt x="0" y="0"/>
                  </a:moveTo>
                  <a:lnTo>
                    <a:pt x="11023600" y="0"/>
                  </a:lnTo>
                  <a:lnTo>
                    <a:pt x="11023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066800" y="4785121"/>
            <a:ext cx="7811262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✓ Mandatory Market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800" y="5255418"/>
            <a:ext cx="7811262" cy="7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Legally required BRSR reporting. Ensures rapid adoption across entire spectrum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58300" y="4586882"/>
            <a:ext cx="8267700" cy="1550194"/>
            <a:chOff x="0" y="0"/>
            <a:chExt cx="11023600" cy="20669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23600" cy="2066925"/>
            </a:xfrm>
            <a:custGeom>
              <a:avLst/>
              <a:gdLst/>
              <a:ahLst/>
              <a:cxnLst/>
              <a:rect r="r" b="b" t="t" l="l"/>
              <a:pathLst>
                <a:path h="2066925" w="1102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69600" y="0"/>
                  </a:lnTo>
                  <a:cubicBezTo>
                    <a:pt x="10909935" y="0"/>
                    <a:pt x="11023600" y="113665"/>
                    <a:pt x="11023600" y="254000"/>
                  </a:cubicBezTo>
                  <a:lnTo>
                    <a:pt x="11023600" y="1812925"/>
                  </a:lnTo>
                  <a:cubicBezTo>
                    <a:pt x="11023600" y="1953260"/>
                    <a:pt x="10909935" y="2066925"/>
                    <a:pt x="10769600" y="2066925"/>
                  </a:cubicBezTo>
                  <a:lnTo>
                    <a:pt x="254000" y="2066925"/>
                  </a:lnTo>
                  <a:cubicBezTo>
                    <a:pt x="113665" y="2066925"/>
                    <a:pt x="0" y="1953260"/>
                    <a:pt x="0" y="1812925"/>
                  </a:cubicBezTo>
                  <a:close/>
                </a:path>
              </a:pathLst>
            </a:custGeom>
            <a:solidFill>
              <a:srgbClr val="FCE7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20200" y="4586882"/>
            <a:ext cx="8343900" cy="76200"/>
            <a:chOff x="0" y="0"/>
            <a:chExt cx="11125200" cy="101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0"/>
              <a:ext cx="11023600" cy="101600"/>
            </a:xfrm>
            <a:custGeom>
              <a:avLst/>
              <a:gdLst/>
              <a:ahLst/>
              <a:cxnLst/>
              <a:rect r="r" b="b" t="t" l="l"/>
              <a:pathLst>
                <a:path h="101600" w="11023600">
                  <a:moveTo>
                    <a:pt x="0" y="0"/>
                  </a:moveTo>
                  <a:lnTo>
                    <a:pt x="11023600" y="0"/>
                  </a:lnTo>
                  <a:lnTo>
                    <a:pt x="11023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C48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563100" y="4958357"/>
            <a:ext cx="7811262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831843"/>
                </a:solidFill>
                <a:latin typeface="Arial Bold"/>
                <a:ea typeface="Arial Bold"/>
                <a:cs typeface="Arial Bold"/>
                <a:sym typeface="Arial Bold"/>
              </a:rPr>
              <a:t>✓ First-Mover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3100" y="5428654"/>
            <a:ext cx="7811262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F1239"/>
                </a:solidFill>
                <a:latin typeface="Arial"/>
                <a:ea typeface="Arial"/>
                <a:cs typeface="Arial"/>
                <a:sym typeface="Arial"/>
              </a:rPr>
              <a:t>First automated solution in India. Building brand recognition early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62000" y="6538912"/>
            <a:ext cx="16764000" cy="2450008"/>
            <a:chOff x="0" y="0"/>
            <a:chExt cx="22352000" cy="3266677"/>
          </a:xfrm>
        </p:grpSpPr>
        <p:sp>
          <p:nvSpPr>
            <p:cNvPr name="Freeform 28" id="28" descr="/tmp/rasterized-gradient-6425db28.png"/>
            <p:cNvSpPr/>
            <p:nvPr/>
          </p:nvSpPr>
          <p:spPr>
            <a:xfrm flipH="false" flipV="false" rot="0">
              <a:off x="0" y="0"/>
              <a:ext cx="22352000" cy="3266694"/>
            </a:xfrm>
            <a:custGeom>
              <a:avLst/>
              <a:gdLst/>
              <a:ahLst/>
              <a:cxnLst/>
              <a:rect r="r" b="b" t="t" l="l"/>
              <a:pathLst>
                <a:path h="3266694" w="22352000">
                  <a:moveTo>
                    <a:pt x="0" y="0"/>
                  </a:moveTo>
                  <a:lnTo>
                    <a:pt x="22352000" y="0"/>
                  </a:lnTo>
                  <a:lnTo>
                    <a:pt x="22352000" y="3266694"/>
                  </a:lnTo>
                  <a:lnTo>
                    <a:pt x="0" y="326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1" r="0" b="-151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053774" y="6929437"/>
            <a:ext cx="8180452" cy="41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30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Competitive Advantages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5282" y="7476530"/>
            <a:ext cx="3847338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20 min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5282" y="8230790"/>
            <a:ext cx="3847338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vs weeks (consultants)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81982" y="7476530"/>
            <a:ext cx="3847338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90%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81982" y="8230790"/>
            <a:ext cx="3847338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Cost savings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58682" y="7476530"/>
            <a:ext cx="3847338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100%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58682" y="8230790"/>
            <a:ext cx="3847338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SEBI compliant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35382" y="7476530"/>
            <a:ext cx="3847338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335382" y="8230790"/>
            <a:ext cx="3847338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0E7FF"/>
                </a:solidFill>
                <a:latin typeface="Arial"/>
                <a:ea typeface="Arial"/>
                <a:cs typeface="Arial"/>
                <a:sym typeface="Arial"/>
              </a:rPr>
              <a:t>Manual errors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Business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1671042"/>
            <a:ext cx="16764000" cy="1798142"/>
            <a:chOff x="0" y="0"/>
            <a:chExt cx="22352000" cy="2397523"/>
          </a:xfrm>
        </p:grpSpPr>
        <p:sp>
          <p:nvSpPr>
            <p:cNvPr name="Freeform 4" id="4" descr="/tmp/rasterized-gradient-d38681f3.png"/>
            <p:cNvSpPr/>
            <p:nvPr/>
          </p:nvSpPr>
          <p:spPr>
            <a:xfrm flipH="false" flipV="false" rot="0">
              <a:off x="0" y="0"/>
              <a:ext cx="22352000" cy="2397506"/>
            </a:xfrm>
            <a:custGeom>
              <a:avLst/>
              <a:gdLst/>
              <a:ahLst/>
              <a:cxnLst/>
              <a:rect r="r" b="b" t="t" l="l"/>
              <a:pathLst>
                <a:path h="2397506" w="22352000">
                  <a:moveTo>
                    <a:pt x="0" y="0"/>
                  </a:moveTo>
                  <a:lnTo>
                    <a:pt x="22352000" y="0"/>
                  </a:lnTo>
                  <a:lnTo>
                    <a:pt x="22352000" y="2397506"/>
                  </a:lnTo>
                  <a:lnTo>
                    <a:pt x="0" y="2397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52" r="0" b="-85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2980" y="1956792"/>
            <a:ext cx="16322040" cy="68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SaaS Subscription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980" y="2667297"/>
            <a:ext cx="16322040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Replacing consulting services with affordable software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2000" y="3735884"/>
            <a:ext cx="5410200" cy="4301132"/>
            <a:chOff x="0" y="0"/>
            <a:chExt cx="7213600" cy="57348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36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5480812"/>
                  </a:lnTo>
                  <a:cubicBezTo>
                    <a:pt x="7213600" y="5621147"/>
                    <a:pt x="7099935" y="5734812"/>
                    <a:pt x="6959600" y="5734812"/>
                  </a:cubicBezTo>
                  <a:lnTo>
                    <a:pt x="254000" y="5734812"/>
                  </a:lnTo>
                  <a:cubicBezTo>
                    <a:pt x="113665" y="5734812"/>
                    <a:pt x="0" y="5621147"/>
                    <a:pt x="0" y="5480812"/>
                  </a:cubicBezTo>
                  <a:close/>
                </a:path>
              </a:pathLst>
            </a:custGeom>
            <a:solidFill>
              <a:srgbClr val="D1FA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62001" y="3688259"/>
            <a:ext cx="95250" cy="4396382"/>
            <a:chOff x="0" y="0"/>
            <a:chExt cx="127000" cy="58618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3500"/>
              <a:ext cx="127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127000">
                  <a:moveTo>
                    <a:pt x="127000" y="0"/>
                  </a:moveTo>
                  <a:lnTo>
                    <a:pt x="127000" y="5734812"/>
                  </a:lnTo>
                  <a:lnTo>
                    <a:pt x="0" y="5734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200150" y="4078784"/>
            <a:ext cx="237058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MSMEs Tier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150" y="4555034"/>
            <a:ext cx="4721734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10B981"/>
                </a:solidFill>
                <a:latin typeface="Arial Bold"/>
                <a:ea typeface="Arial Bold"/>
                <a:cs typeface="Arial Bold"/>
                <a:sym typeface="Arial Bold"/>
              </a:rPr>
              <a:t>₹X,XXX/year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150" y="5347394"/>
            <a:ext cx="47217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Basic features, annual reports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350" y="5827216"/>
            <a:ext cx="455295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All 3 scopes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PDF/Excel reports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Email support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38900" y="3735884"/>
            <a:ext cx="5410200" cy="4301132"/>
            <a:chOff x="0" y="0"/>
            <a:chExt cx="7213600" cy="57348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136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5480812"/>
                  </a:lnTo>
                  <a:cubicBezTo>
                    <a:pt x="7213600" y="5621147"/>
                    <a:pt x="7099935" y="5734812"/>
                    <a:pt x="6959600" y="5734812"/>
                  </a:cubicBezTo>
                  <a:lnTo>
                    <a:pt x="254000" y="5734812"/>
                  </a:lnTo>
                  <a:cubicBezTo>
                    <a:pt x="113665" y="5734812"/>
                    <a:pt x="0" y="5621147"/>
                    <a:pt x="0" y="5480812"/>
                  </a:cubicBezTo>
                  <a:close/>
                </a:path>
              </a:pathLst>
            </a:custGeom>
            <a:solidFill>
              <a:srgbClr val="DBEA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438901" y="3688259"/>
            <a:ext cx="95250" cy="4396382"/>
            <a:chOff x="0" y="0"/>
            <a:chExt cx="127000" cy="58618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63500"/>
              <a:ext cx="127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127000">
                  <a:moveTo>
                    <a:pt x="127000" y="0"/>
                  </a:moveTo>
                  <a:lnTo>
                    <a:pt x="127000" y="5734812"/>
                  </a:lnTo>
                  <a:lnTo>
                    <a:pt x="0" y="5734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6877050" y="4078784"/>
            <a:ext cx="246773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1E3A8A"/>
                </a:solidFill>
                <a:latin typeface="Arial Bold"/>
                <a:ea typeface="Arial Bold"/>
                <a:cs typeface="Arial Bold"/>
                <a:sym typeface="Arial Bold"/>
              </a:rPr>
              <a:t>Enterprise Tier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77050" y="4555034"/>
            <a:ext cx="4721734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3B82F6"/>
                </a:solidFill>
                <a:latin typeface="Arial Bold"/>
                <a:ea typeface="Arial Bold"/>
                <a:cs typeface="Arial Bold"/>
                <a:sym typeface="Arial Bold"/>
              </a:rPr>
              <a:t>₹XX,XXX/year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77050" y="5347394"/>
            <a:ext cx="47217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Advanced features, multi-location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53250" y="5827216"/>
            <a:ext cx="455295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All MSME features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Multi-year tracking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Priority support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115800" y="3735884"/>
            <a:ext cx="5410200" cy="4301132"/>
            <a:chOff x="0" y="0"/>
            <a:chExt cx="7213600" cy="57348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2136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72136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6959600" y="0"/>
                  </a:lnTo>
                  <a:cubicBezTo>
                    <a:pt x="7099935" y="0"/>
                    <a:pt x="7213600" y="113665"/>
                    <a:pt x="7213600" y="254000"/>
                  </a:cubicBezTo>
                  <a:lnTo>
                    <a:pt x="7213600" y="5480812"/>
                  </a:lnTo>
                  <a:cubicBezTo>
                    <a:pt x="7213600" y="5621147"/>
                    <a:pt x="7099935" y="5734812"/>
                    <a:pt x="6959600" y="5734812"/>
                  </a:cubicBezTo>
                  <a:lnTo>
                    <a:pt x="254000" y="5734812"/>
                  </a:lnTo>
                  <a:cubicBezTo>
                    <a:pt x="113665" y="5734812"/>
                    <a:pt x="0" y="5621147"/>
                    <a:pt x="0" y="5480812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115801" y="3688259"/>
            <a:ext cx="95250" cy="4396382"/>
            <a:chOff x="0" y="0"/>
            <a:chExt cx="127000" cy="58618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63500"/>
              <a:ext cx="127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127000">
                  <a:moveTo>
                    <a:pt x="127000" y="0"/>
                  </a:moveTo>
                  <a:lnTo>
                    <a:pt x="127000" y="5734812"/>
                  </a:lnTo>
                  <a:lnTo>
                    <a:pt x="0" y="5734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2553950" y="4078784"/>
            <a:ext cx="301180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Premium Add-ons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53950" y="4555034"/>
            <a:ext cx="4721734" cy="7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59E0B"/>
                </a:solidFill>
                <a:latin typeface="Arial Bold"/>
                <a:ea typeface="Arial Bold"/>
                <a:cs typeface="Arial Bold"/>
                <a:sym typeface="Arial Bold"/>
              </a:rPr>
              <a:t>Custom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53950" y="5347394"/>
            <a:ext cx="47217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Carbon reduction insights, API access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0150" y="5827216"/>
            <a:ext cx="455295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AI recommendations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ERP integration</a:t>
            </a:r>
          </a:p>
          <a:p>
            <a:pPr algn="l" marL="651510" indent="-325755" lvl="1">
              <a:lnSpc>
                <a:spcPts val="4200"/>
              </a:lnSpc>
              <a:buFont typeface="Arial"/>
              <a:buChar char="•"/>
            </a:pPr>
            <a:r>
              <a:rPr lang="en-US" sz="2700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White-label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62000" y="8303716"/>
            <a:ext cx="8248650" cy="1302842"/>
            <a:chOff x="0" y="0"/>
            <a:chExt cx="10998200" cy="17371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998200" cy="1737106"/>
            </a:xfrm>
            <a:custGeom>
              <a:avLst/>
              <a:gdLst/>
              <a:ahLst/>
              <a:cxnLst/>
              <a:rect r="r" b="b" t="t" l="l"/>
              <a:pathLst>
                <a:path h="1737106" w="109982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44200" y="0"/>
                  </a:lnTo>
                  <a:cubicBezTo>
                    <a:pt x="10884535" y="0"/>
                    <a:pt x="10998200" y="113665"/>
                    <a:pt x="10998200" y="254000"/>
                  </a:cubicBezTo>
                  <a:lnTo>
                    <a:pt x="10998200" y="1483106"/>
                  </a:lnTo>
                  <a:cubicBezTo>
                    <a:pt x="10998200" y="1623441"/>
                    <a:pt x="10884535" y="1737106"/>
                    <a:pt x="10744200" y="1737106"/>
                  </a:cubicBezTo>
                  <a:lnTo>
                    <a:pt x="254000" y="1737106"/>
                  </a:lnTo>
                  <a:cubicBezTo>
                    <a:pt x="113665" y="1737106"/>
                    <a:pt x="0" y="1623441"/>
                    <a:pt x="0" y="1483106"/>
                  </a:cubicBezTo>
                  <a:close/>
                </a:path>
              </a:pathLst>
            </a:custGeom>
            <a:solidFill>
              <a:srgbClr val="F3F4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951548" y="8522791"/>
            <a:ext cx="7869554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374151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1548" y="8962728"/>
            <a:ext cx="7869554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Subscriptions + Premium Features + Integrations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77350" y="8303716"/>
            <a:ext cx="8248650" cy="1302842"/>
            <a:chOff x="0" y="0"/>
            <a:chExt cx="10998200" cy="173712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998200" cy="1737106"/>
            </a:xfrm>
            <a:custGeom>
              <a:avLst/>
              <a:gdLst/>
              <a:ahLst/>
              <a:cxnLst/>
              <a:rect r="r" b="b" t="t" l="l"/>
              <a:pathLst>
                <a:path h="1737106" w="109982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10744200" y="0"/>
                  </a:lnTo>
                  <a:cubicBezTo>
                    <a:pt x="10884535" y="0"/>
                    <a:pt x="10998200" y="113665"/>
                    <a:pt x="10998200" y="254000"/>
                  </a:cubicBezTo>
                  <a:lnTo>
                    <a:pt x="10998200" y="1483106"/>
                  </a:lnTo>
                  <a:cubicBezTo>
                    <a:pt x="10998200" y="1623441"/>
                    <a:pt x="10884535" y="1737106"/>
                    <a:pt x="10744200" y="1737106"/>
                  </a:cubicBezTo>
                  <a:lnTo>
                    <a:pt x="254000" y="1737106"/>
                  </a:lnTo>
                  <a:cubicBezTo>
                    <a:pt x="113665" y="1737106"/>
                    <a:pt x="0" y="1623441"/>
                    <a:pt x="0" y="1483106"/>
                  </a:cubicBezTo>
                  <a:close/>
                </a:path>
              </a:pathLst>
            </a:custGeom>
            <a:solidFill>
              <a:srgbClr val="F3F4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9466898" y="8522791"/>
            <a:ext cx="7869554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374151"/>
                </a:solidFill>
                <a:latin typeface="Arial Bold"/>
                <a:ea typeface="Arial Bold"/>
                <a:cs typeface="Arial Bold"/>
                <a:sym typeface="Arial Bold"/>
              </a:rPr>
              <a:t>Acquisition Strategy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66898" y="8962728"/>
            <a:ext cx="7869554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Direct outreach + Partnerships + Industry associations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" y="619125"/>
            <a:ext cx="89195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true">
                <a:solidFill>
                  <a:srgbClr val="4F46E5"/>
                </a:solidFill>
                <a:latin typeface="Arial Bold"/>
                <a:ea typeface="Arial Bold"/>
                <a:cs typeface="Arial Bold"/>
                <a:sym typeface="Arial Bold"/>
              </a:rPr>
              <a:t>Product Roadmap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2057996"/>
            <a:ext cx="16764000" cy="1618952"/>
            <a:chOff x="0" y="0"/>
            <a:chExt cx="22352000" cy="2158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52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1904619"/>
                  </a:lnTo>
                  <a:cubicBezTo>
                    <a:pt x="22352000" y="2044954"/>
                    <a:pt x="22238336" y="2158619"/>
                    <a:pt x="22098000" y="2158619"/>
                  </a:cubicBezTo>
                  <a:lnTo>
                    <a:pt x="254000" y="2158619"/>
                  </a:lnTo>
                  <a:cubicBezTo>
                    <a:pt x="113665" y="2158619"/>
                    <a:pt x="0" y="2044954"/>
                    <a:pt x="0" y="1904619"/>
                  </a:cubicBezTo>
                  <a:close/>
                </a:path>
              </a:pathLst>
            </a:custGeom>
            <a:solidFill>
              <a:srgbClr val="D1FA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62001" y="2010371"/>
            <a:ext cx="95250" cy="1714202"/>
            <a:chOff x="0" y="0"/>
            <a:chExt cx="127000" cy="2285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3500"/>
              <a:ext cx="127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127000">
                  <a:moveTo>
                    <a:pt x="127000" y="0"/>
                  </a:moveTo>
                  <a:lnTo>
                    <a:pt x="127000" y="2158619"/>
                  </a:lnTo>
                  <a:lnTo>
                    <a:pt x="0" y="2158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62050" y="2362796"/>
            <a:ext cx="1372790" cy="472380"/>
            <a:chOff x="0" y="0"/>
            <a:chExt cx="1830387" cy="62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0451" cy="629920"/>
            </a:xfrm>
            <a:custGeom>
              <a:avLst/>
              <a:gdLst/>
              <a:ahLst/>
              <a:cxnLst/>
              <a:rect r="r" b="b" t="t" l="l"/>
              <a:pathLst>
                <a:path h="629920" w="1830451">
                  <a:moveTo>
                    <a:pt x="0" y="314960"/>
                  </a:moveTo>
                  <a:cubicBezTo>
                    <a:pt x="0" y="140970"/>
                    <a:pt x="140970" y="0"/>
                    <a:pt x="314960" y="0"/>
                  </a:cubicBezTo>
                  <a:lnTo>
                    <a:pt x="1515491" y="0"/>
                  </a:lnTo>
                  <a:cubicBezTo>
                    <a:pt x="1689354" y="0"/>
                    <a:pt x="1830451" y="140970"/>
                    <a:pt x="1830451" y="314960"/>
                  </a:cubicBezTo>
                  <a:cubicBezTo>
                    <a:pt x="1830451" y="488950"/>
                    <a:pt x="1689481" y="629920"/>
                    <a:pt x="1515491" y="629920"/>
                  </a:cubicBezTo>
                  <a:lnTo>
                    <a:pt x="314960" y="629920"/>
                  </a:lnTo>
                  <a:cubicBezTo>
                    <a:pt x="140970" y="629793"/>
                    <a:pt x="0" y="488823"/>
                    <a:pt x="0" y="314960"/>
                  </a:cubicBezTo>
                  <a:close/>
                </a:path>
              </a:pathLst>
            </a:custGeom>
            <a:solidFill>
              <a:srgbClr val="10B98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390650" y="2381846"/>
            <a:ext cx="933902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DONE ✓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3440" y="2408336"/>
            <a:ext cx="384855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065F46"/>
                </a:solidFill>
                <a:latin typeface="Arial Bold"/>
                <a:ea typeface="Arial Bold"/>
                <a:cs typeface="Arial Bold"/>
                <a:sym typeface="Arial Bold"/>
              </a:rPr>
              <a:t>Phase 1: Core Platform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2050" y="2968526"/>
            <a:ext cx="163803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047857"/>
                </a:solidFill>
                <a:latin typeface="Arial"/>
                <a:ea typeface="Arial"/>
                <a:cs typeface="Arial"/>
                <a:sym typeface="Arial"/>
              </a:rPr>
              <a:t>Scope 1, 2, 3 calculations • SEBI BRSR-compliant reports • PDF/Excel export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2000" y="3905548"/>
            <a:ext cx="16764000" cy="1618952"/>
            <a:chOff x="0" y="0"/>
            <a:chExt cx="22352000" cy="2158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52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1904619"/>
                  </a:lnTo>
                  <a:cubicBezTo>
                    <a:pt x="22352000" y="2044954"/>
                    <a:pt x="22238336" y="2158619"/>
                    <a:pt x="22098000" y="2158619"/>
                  </a:cubicBezTo>
                  <a:lnTo>
                    <a:pt x="254000" y="2158619"/>
                  </a:lnTo>
                  <a:cubicBezTo>
                    <a:pt x="113665" y="2158619"/>
                    <a:pt x="0" y="2044954"/>
                    <a:pt x="0" y="1904619"/>
                  </a:cubicBezTo>
                  <a:close/>
                </a:path>
              </a:pathLst>
            </a:custGeom>
            <a:solidFill>
              <a:srgbClr val="DBEAF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62001" y="3857923"/>
            <a:ext cx="95250" cy="1714202"/>
            <a:chOff x="0" y="0"/>
            <a:chExt cx="127000" cy="22856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63500"/>
              <a:ext cx="127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127000">
                  <a:moveTo>
                    <a:pt x="127000" y="0"/>
                  </a:moveTo>
                  <a:lnTo>
                    <a:pt x="127000" y="2158619"/>
                  </a:lnTo>
                  <a:lnTo>
                    <a:pt x="0" y="2158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050" y="4210348"/>
            <a:ext cx="2045196" cy="472380"/>
            <a:chOff x="0" y="0"/>
            <a:chExt cx="2726928" cy="629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26944" cy="629920"/>
            </a:xfrm>
            <a:custGeom>
              <a:avLst/>
              <a:gdLst/>
              <a:ahLst/>
              <a:cxnLst/>
              <a:rect r="r" b="b" t="t" l="l"/>
              <a:pathLst>
                <a:path h="629920" w="2726944">
                  <a:moveTo>
                    <a:pt x="0" y="314960"/>
                  </a:moveTo>
                  <a:cubicBezTo>
                    <a:pt x="0" y="140970"/>
                    <a:pt x="140970" y="0"/>
                    <a:pt x="314960" y="0"/>
                  </a:cubicBezTo>
                  <a:lnTo>
                    <a:pt x="2411984" y="0"/>
                  </a:lnTo>
                  <a:cubicBezTo>
                    <a:pt x="2585847" y="0"/>
                    <a:pt x="2726944" y="140970"/>
                    <a:pt x="2726944" y="314960"/>
                  </a:cubicBezTo>
                  <a:cubicBezTo>
                    <a:pt x="2726944" y="488950"/>
                    <a:pt x="2585974" y="629920"/>
                    <a:pt x="2411984" y="629920"/>
                  </a:cubicBezTo>
                  <a:lnTo>
                    <a:pt x="314960" y="629920"/>
                  </a:lnTo>
                  <a:cubicBezTo>
                    <a:pt x="140970" y="629793"/>
                    <a:pt x="0" y="488823"/>
                    <a:pt x="0" y="314960"/>
                  </a:cubicBez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390650" y="4229398"/>
            <a:ext cx="1619756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 PROGRESS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35846" y="4255890"/>
            <a:ext cx="476241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1E3A8A"/>
                </a:solidFill>
                <a:latin typeface="Arial Bold"/>
                <a:ea typeface="Arial Bold"/>
                <a:cs typeface="Arial Bold"/>
                <a:sym typeface="Arial Bold"/>
              </a:rPr>
              <a:t>Phase 2: Enhanced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050" y="4816078"/>
            <a:ext cx="163803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Multi-year tracking • Carbon reduction recommendations • Mobile app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62000" y="5753100"/>
            <a:ext cx="16764000" cy="1618952"/>
            <a:chOff x="0" y="0"/>
            <a:chExt cx="22352000" cy="21586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52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1904619"/>
                  </a:lnTo>
                  <a:cubicBezTo>
                    <a:pt x="22352000" y="2044954"/>
                    <a:pt x="22238336" y="2158619"/>
                    <a:pt x="22098000" y="2158619"/>
                  </a:cubicBezTo>
                  <a:lnTo>
                    <a:pt x="254000" y="2158619"/>
                  </a:lnTo>
                  <a:cubicBezTo>
                    <a:pt x="113665" y="2158619"/>
                    <a:pt x="0" y="2044954"/>
                    <a:pt x="0" y="1904619"/>
                  </a:cubicBezTo>
                  <a:close/>
                </a:path>
              </a:pathLst>
            </a:custGeom>
            <a:solidFill>
              <a:srgbClr val="FEF3C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62001" y="5705475"/>
            <a:ext cx="95250" cy="1714202"/>
            <a:chOff x="0" y="0"/>
            <a:chExt cx="127000" cy="22856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63500"/>
              <a:ext cx="127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127000">
                  <a:moveTo>
                    <a:pt x="127000" y="0"/>
                  </a:moveTo>
                  <a:lnTo>
                    <a:pt x="127000" y="2158619"/>
                  </a:lnTo>
                  <a:lnTo>
                    <a:pt x="0" y="2158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62050" y="6057900"/>
            <a:ext cx="1930598" cy="472380"/>
            <a:chOff x="0" y="0"/>
            <a:chExt cx="2574131" cy="6298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74163" cy="629920"/>
            </a:xfrm>
            <a:custGeom>
              <a:avLst/>
              <a:gdLst/>
              <a:ahLst/>
              <a:cxnLst/>
              <a:rect r="r" b="b" t="t" l="l"/>
              <a:pathLst>
                <a:path h="629920" w="2574163">
                  <a:moveTo>
                    <a:pt x="0" y="314960"/>
                  </a:moveTo>
                  <a:cubicBezTo>
                    <a:pt x="0" y="140970"/>
                    <a:pt x="140970" y="0"/>
                    <a:pt x="314960" y="0"/>
                  </a:cubicBezTo>
                  <a:lnTo>
                    <a:pt x="2259203" y="0"/>
                  </a:lnTo>
                  <a:cubicBezTo>
                    <a:pt x="2433066" y="0"/>
                    <a:pt x="2574163" y="140970"/>
                    <a:pt x="2574163" y="314960"/>
                  </a:cubicBezTo>
                  <a:cubicBezTo>
                    <a:pt x="2574163" y="488950"/>
                    <a:pt x="2433193" y="629920"/>
                    <a:pt x="2259203" y="629920"/>
                  </a:cubicBezTo>
                  <a:lnTo>
                    <a:pt x="314960" y="629920"/>
                  </a:lnTo>
                  <a:cubicBezTo>
                    <a:pt x="140970" y="629793"/>
                    <a:pt x="0" y="488823"/>
                    <a:pt x="0" y="314960"/>
                  </a:cubicBezTo>
                  <a:close/>
                </a:path>
              </a:pathLst>
            </a:custGeom>
            <a:solidFill>
              <a:srgbClr val="F59E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390650" y="6076950"/>
            <a:ext cx="1502866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PLANNED Q2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21248" y="6103442"/>
            <a:ext cx="353765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78350F"/>
                </a:solidFill>
                <a:latin typeface="Arial Bold"/>
                <a:ea typeface="Arial Bold"/>
                <a:cs typeface="Arial Bold"/>
                <a:sym typeface="Arial Bold"/>
              </a:rPr>
              <a:t>Phase 3: Integrations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2050" y="6663630"/>
            <a:ext cx="163803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API for third-party platforms • ERP integration (Tally, SAP) • Real-time data sync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62000" y="7600652"/>
            <a:ext cx="16764000" cy="1618952"/>
            <a:chOff x="0" y="0"/>
            <a:chExt cx="22352000" cy="21586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352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22352000">
                  <a:moveTo>
                    <a:pt x="0" y="254000"/>
                  </a:moveTo>
                  <a:cubicBezTo>
                    <a:pt x="0" y="113665"/>
                    <a:pt x="113665" y="0"/>
                    <a:pt x="254000" y="0"/>
                  </a:cubicBezTo>
                  <a:lnTo>
                    <a:pt x="22098000" y="0"/>
                  </a:lnTo>
                  <a:cubicBezTo>
                    <a:pt x="22238336" y="0"/>
                    <a:pt x="22352000" y="113665"/>
                    <a:pt x="22352000" y="254000"/>
                  </a:cubicBezTo>
                  <a:lnTo>
                    <a:pt x="22352000" y="1904619"/>
                  </a:lnTo>
                  <a:cubicBezTo>
                    <a:pt x="22352000" y="2044954"/>
                    <a:pt x="22238336" y="2158619"/>
                    <a:pt x="22098000" y="2158619"/>
                  </a:cubicBezTo>
                  <a:lnTo>
                    <a:pt x="254000" y="2158619"/>
                  </a:lnTo>
                  <a:cubicBezTo>
                    <a:pt x="113665" y="2158619"/>
                    <a:pt x="0" y="2044954"/>
                    <a:pt x="0" y="1904619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762001" y="7553027"/>
            <a:ext cx="95250" cy="1714202"/>
            <a:chOff x="0" y="0"/>
            <a:chExt cx="127000" cy="22856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63500"/>
              <a:ext cx="127000" cy="2158619"/>
            </a:xfrm>
            <a:custGeom>
              <a:avLst/>
              <a:gdLst/>
              <a:ahLst/>
              <a:cxnLst/>
              <a:rect r="r" b="b" t="t" l="l"/>
              <a:pathLst>
                <a:path h="2158619" w="127000">
                  <a:moveTo>
                    <a:pt x="127000" y="0"/>
                  </a:moveTo>
                  <a:lnTo>
                    <a:pt x="127000" y="2158619"/>
                  </a:lnTo>
                  <a:lnTo>
                    <a:pt x="0" y="2158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6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162050" y="7905452"/>
            <a:ext cx="1384400" cy="472380"/>
            <a:chOff x="0" y="0"/>
            <a:chExt cx="1845867" cy="6298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45945" cy="629920"/>
            </a:xfrm>
            <a:custGeom>
              <a:avLst/>
              <a:gdLst/>
              <a:ahLst/>
              <a:cxnLst/>
              <a:rect r="r" b="b" t="t" l="l"/>
              <a:pathLst>
                <a:path h="629920" w="1845945">
                  <a:moveTo>
                    <a:pt x="0" y="314960"/>
                  </a:moveTo>
                  <a:cubicBezTo>
                    <a:pt x="0" y="140970"/>
                    <a:pt x="140970" y="0"/>
                    <a:pt x="314960" y="0"/>
                  </a:cubicBezTo>
                  <a:lnTo>
                    <a:pt x="1530985" y="0"/>
                  </a:lnTo>
                  <a:cubicBezTo>
                    <a:pt x="1704848" y="0"/>
                    <a:pt x="1845945" y="140970"/>
                    <a:pt x="1845945" y="314960"/>
                  </a:cubicBezTo>
                  <a:cubicBezTo>
                    <a:pt x="1845945" y="488950"/>
                    <a:pt x="1704975" y="629920"/>
                    <a:pt x="1530985" y="629920"/>
                  </a:cubicBezTo>
                  <a:lnTo>
                    <a:pt x="314960" y="629920"/>
                  </a:lnTo>
                  <a:cubicBezTo>
                    <a:pt x="140970" y="629793"/>
                    <a:pt x="0" y="488823"/>
                    <a:pt x="0" y="314960"/>
                  </a:cubicBezTo>
                  <a:close/>
                </a:path>
              </a:pathLst>
            </a:custGeom>
            <a:solidFill>
              <a:srgbClr val="6366F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1390650" y="7924502"/>
            <a:ext cx="945744" cy="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FUTURE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75050" y="7950994"/>
            <a:ext cx="424962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700" b="true">
                <a:solidFill>
                  <a:srgbClr val="3730A3"/>
                </a:solidFill>
                <a:latin typeface="Arial Bold"/>
                <a:ea typeface="Arial Bold"/>
                <a:cs typeface="Arial Bold"/>
                <a:sym typeface="Arial Bold"/>
              </a:rPr>
              <a:t>Phase 4: AI &amp; Automation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2050" y="8511182"/>
            <a:ext cx="16380334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50">
                <a:solidFill>
                  <a:srgbClr val="4338CA"/>
                </a:solidFill>
                <a:latin typeface="Arial"/>
                <a:ea typeface="Arial"/>
                <a:cs typeface="Arial"/>
                <a:sym typeface="Arial"/>
              </a:rPr>
              <a:t>AI-powered insights • Automated offsetting • Sustainability score • Benchmarking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19" y="317081"/>
            <a:ext cx="9418059" cy="3814314"/>
          </a:xfrm>
          <a:custGeom>
            <a:avLst/>
            <a:gdLst/>
            <a:ahLst/>
            <a:cxnLst/>
            <a:rect r="r" b="b" t="t" l="l"/>
            <a:pathLst>
              <a:path h="3814314" w="9418059">
                <a:moveTo>
                  <a:pt x="0" y="0"/>
                </a:moveTo>
                <a:lnTo>
                  <a:pt x="9418059" y="0"/>
                </a:lnTo>
                <a:lnTo>
                  <a:pt x="9418059" y="3814314"/>
                </a:lnTo>
                <a:lnTo>
                  <a:pt x="0" y="381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967" y="6522213"/>
            <a:ext cx="9331511" cy="3401992"/>
          </a:xfrm>
          <a:custGeom>
            <a:avLst/>
            <a:gdLst/>
            <a:ahLst/>
            <a:cxnLst/>
            <a:rect r="r" b="b" t="t" l="l"/>
            <a:pathLst>
              <a:path h="3401992" w="9331511">
                <a:moveTo>
                  <a:pt x="0" y="0"/>
                </a:moveTo>
                <a:lnTo>
                  <a:pt x="9331511" y="0"/>
                </a:lnTo>
                <a:lnTo>
                  <a:pt x="9331511" y="3401992"/>
                </a:lnTo>
                <a:lnTo>
                  <a:pt x="0" y="340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t="-2046" r="-20738" b="-21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30478" y="2613306"/>
            <a:ext cx="8537510" cy="4717336"/>
          </a:xfrm>
          <a:custGeom>
            <a:avLst/>
            <a:gdLst/>
            <a:ahLst/>
            <a:cxnLst/>
            <a:rect r="r" b="b" t="t" l="l"/>
            <a:pathLst>
              <a:path h="4717336" w="8537510">
                <a:moveTo>
                  <a:pt x="0" y="0"/>
                </a:moveTo>
                <a:lnTo>
                  <a:pt x="8537510" y="0"/>
                </a:lnTo>
                <a:lnTo>
                  <a:pt x="8537510" y="4717336"/>
                </a:lnTo>
                <a:lnTo>
                  <a:pt x="0" y="471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05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DAG5fjO0Nn8</dc:identifier>
  <dcterms:modified xsi:type="dcterms:W3CDTF">2011-08-01T06:04:30Z</dcterms:modified>
  <cp:revision>1</cp:revision>
  <dc:title>OUTPUT</dc:title>
</cp:coreProperties>
</file>